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48" r:id="rId5"/>
    <p:sldId id="2462" r:id="rId6"/>
    <p:sldId id="259" r:id="rId7"/>
    <p:sldId id="2463" r:id="rId8"/>
    <p:sldId id="2457" r:id="rId9"/>
    <p:sldId id="2464" r:id="rId10"/>
    <p:sldId id="2465" r:id="rId11"/>
    <p:sldId id="2466" r:id="rId12"/>
    <p:sldId id="2467" r:id="rId13"/>
    <p:sldId id="2468" r:id="rId14"/>
    <p:sldId id="2472" r:id="rId15"/>
    <p:sldId id="2469" r:id="rId16"/>
    <p:sldId id="2470" r:id="rId17"/>
    <p:sldId id="2451" r:id="rId18"/>
    <p:sldId id="24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033" autoAdjust="0"/>
  </p:normalViewPr>
  <p:slideViewPr>
    <p:cSldViewPr snapToGrid="0">
      <p:cViewPr varScale="1">
        <p:scale>
          <a:sx n="96" d="100"/>
          <a:sy n="96" d="100"/>
        </p:scale>
        <p:origin x="86" y="8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11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05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52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29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53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3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59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31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transition spd="slow">
    <p:cover/>
  </p:transition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HFzr-akOas&amp;list=PLS1QulWo1RIb9WVQGJ_vh-RQusbZgO_As&amp;index=1" TargetMode="External"/><Relationship Id="rId3" Type="http://schemas.microsoft.com/office/2007/relationships/hdphoto" Target="../media/hdphoto7.wdp"/><Relationship Id="rId7" Type="http://schemas.openxmlformats.org/officeDocument/2006/relationships/hyperlink" Target="https://www.geeksforgeeks.org/basic-linux-command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buntu.com/tutorials/command-line-for-beginners#1-overview" TargetMode="External"/><Relationship Id="rId5" Type="http://schemas.openxmlformats.org/officeDocument/2006/relationships/hyperlink" Target="https://linux.oneandoneis2.org/LNW.htm" TargetMode="External"/><Relationship Id="rId4" Type="http://schemas.openxmlformats.org/officeDocument/2006/relationships/hyperlink" Target="https://www.linux.org/threads/what-is-linux.4106/#:~:text=Linux%20is%20an%20operating%20system,at%20the%20University%20of%20Helsink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hyperlink" Target="https://www.youtube.com/watch?v=DhVjgI57Ino&amp;list=TLPQMTAwOTIwMjSMTaloprnptQ&amp;index=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oracle.com/virtualization/technologies/vm/downloads/virtualbox-downloads.html" TargetMode="External"/><Relationship Id="rId5" Type="http://schemas.openxmlformats.org/officeDocument/2006/relationships/hyperlink" Target="https://ubuntu.com/download" TargetMode="External"/><Relationship Id="rId4" Type="http://schemas.openxmlformats.org/officeDocument/2006/relationships/hyperlink" Target="https://www.linux.org/pages/downloa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kellypolly.tistory.com/entry/%EC%9D%B4%EC%82%AC-%EC%B2%AD%EC%86%8C-%EC%A0%84%EB%AC%B8-%EC%97%85%EC%B2%B4-%EC%B6%94%EC%B2%9C-%EB%B0%8F-%EB%85%B8%ED%95%98%EC%9A%B0-%EC%86%8C%EA%B0%9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758" y="2152776"/>
            <a:ext cx="10530477" cy="7229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Bell MT" panose="02020503060305020303" pitchFamily="18" charset="0"/>
                <a:ea typeface="Tahoma" panose="020B0604030504040204" pitchFamily="34" charset="0"/>
                <a:cs typeface="Arial" panose="020B0604020202020204" pitchFamily="34" charset="0"/>
              </a:rPr>
              <a:t>Getting Started with Linux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44" y="163734"/>
            <a:ext cx="6427808" cy="542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 With LINUX</a:t>
            </a:r>
            <a:endParaRPr lang="en-US" sz="32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" b="14"/>
          <a:stretch/>
        </p:blipFill>
        <p:spPr>
          <a:xfrm>
            <a:off x="0" y="0"/>
            <a:ext cx="4860459" cy="68469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A8ADCDE-CA35-BACA-C3D8-44EE0AEC0C00}"/>
              </a:ext>
            </a:extLst>
          </p:cNvPr>
          <p:cNvSpPr txBox="1">
            <a:spLocks/>
          </p:cNvSpPr>
          <p:nvPr/>
        </p:nvSpPr>
        <p:spPr>
          <a:xfrm>
            <a:off x="7969782" y="1412820"/>
            <a:ext cx="4222217" cy="107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cat &gt; text.txt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Helps edit the text in the editor. To end the process use </a:t>
            </a:r>
            <a:r>
              <a:rPr lang="en-US" sz="1800" dirty="0" err="1">
                <a:cs typeface="Arial" panose="020B0604020202020204" pitchFamily="34" charset="0"/>
              </a:rPr>
              <a:t>Ctrl+d</a:t>
            </a:r>
            <a:endParaRPr lang="en-US" sz="1800" dirty="0">
              <a:cs typeface="Arial" panose="020B0604020202020204" pitchFamily="34" charset="0"/>
            </a:endParaRP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E168B797-1933-F8F3-B1D3-594ADFDE9778}"/>
              </a:ext>
            </a:extLst>
          </p:cNvPr>
          <p:cNvSpPr txBox="1">
            <a:spLocks/>
          </p:cNvSpPr>
          <p:nvPr/>
        </p:nvSpPr>
        <p:spPr>
          <a:xfrm>
            <a:off x="5229744" y="892218"/>
            <a:ext cx="4222217" cy="621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wget</a:t>
            </a:r>
            <a:r>
              <a:rPr lang="en-US" sz="1800" dirty="0">
                <a:cs typeface="Arial" panose="020B0604020202020204" pitchFamily="34" charset="0"/>
              </a:rPr>
              <a:t> -&gt; To install resources from the web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EEC3704E-0F8F-74E0-6C80-129D8EA9A8E1}"/>
              </a:ext>
            </a:extLst>
          </p:cNvPr>
          <p:cNvSpPr txBox="1">
            <a:spLocks/>
          </p:cNvSpPr>
          <p:nvPr/>
        </p:nvSpPr>
        <p:spPr>
          <a:xfrm>
            <a:off x="5229744" y="2549521"/>
            <a:ext cx="4222217" cy="107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touch -&gt; Changes timestamp or can be used to create a new file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touch file1.txt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EA52851-887E-FD5C-7805-BBC7673A49A8}"/>
              </a:ext>
            </a:extLst>
          </p:cNvPr>
          <p:cNvSpPr txBox="1">
            <a:spLocks/>
          </p:cNvSpPr>
          <p:nvPr/>
        </p:nvSpPr>
        <p:spPr>
          <a:xfrm>
            <a:off x="7898661" y="3412837"/>
            <a:ext cx="4293338" cy="895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zip -&gt; To zip a file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zip files.zip test1.txt test2.txt test3.txt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441ECDD-7D40-D1BE-564B-262CCC76361C}"/>
              </a:ext>
            </a:extLst>
          </p:cNvPr>
          <p:cNvSpPr txBox="1">
            <a:spLocks/>
          </p:cNvSpPr>
          <p:nvPr/>
        </p:nvSpPr>
        <p:spPr>
          <a:xfrm>
            <a:off x="5229744" y="4041533"/>
            <a:ext cx="4293338" cy="895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unzip -&gt; To zip a file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unzip files.zip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2C7A5A-3A94-0F6F-69B6-FB2EA6A4ED16}"/>
              </a:ext>
            </a:extLst>
          </p:cNvPr>
          <p:cNvSpPr txBox="1">
            <a:spLocks/>
          </p:cNvSpPr>
          <p:nvPr/>
        </p:nvSpPr>
        <p:spPr>
          <a:xfrm>
            <a:off x="7962784" y="4772486"/>
            <a:ext cx="4293338" cy="410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adduser</a:t>
            </a:r>
            <a:r>
              <a:rPr lang="en-US" sz="1800" dirty="0">
                <a:cs typeface="Arial" panose="020B0604020202020204" pitchFamily="34" charset="0"/>
              </a:rPr>
              <a:t>/</a:t>
            </a:r>
            <a:r>
              <a:rPr lang="en-US" sz="1800" dirty="0" err="1">
                <a:cs typeface="Arial" panose="020B0604020202020204" pitchFamily="34" charset="0"/>
              </a:rPr>
              <a:t>useradd</a:t>
            </a:r>
            <a:r>
              <a:rPr lang="en-US" sz="1800" dirty="0">
                <a:cs typeface="Arial" panose="020B0604020202020204" pitchFamily="34" charset="0"/>
              </a:rPr>
              <a:t> -&gt; To create a new user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1D8595D-63CF-8846-8BC8-F26AD34B4F6C}"/>
              </a:ext>
            </a:extLst>
          </p:cNvPr>
          <p:cNvSpPr txBox="1">
            <a:spLocks/>
          </p:cNvSpPr>
          <p:nvPr/>
        </p:nvSpPr>
        <p:spPr>
          <a:xfrm>
            <a:off x="5229744" y="5287273"/>
            <a:ext cx="4293338" cy="621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userdel</a:t>
            </a:r>
            <a:r>
              <a:rPr lang="en-US" sz="1800" dirty="0">
                <a:cs typeface="Arial" panose="020B0604020202020204" pitchFamily="34" charset="0"/>
              </a:rPr>
              <a:t>/</a:t>
            </a:r>
            <a:r>
              <a:rPr lang="en-US" sz="1800" dirty="0" err="1">
                <a:cs typeface="Arial" panose="020B0604020202020204" pitchFamily="34" charset="0"/>
              </a:rPr>
              <a:t>deluser</a:t>
            </a:r>
            <a:r>
              <a:rPr lang="en-US" sz="1800" dirty="0">
                <a:cs typeface="Arial" panose="020B0604020202020204" pitchFamily="34" charset="0"/>
              </a:rPr>
              <a:t> -&gt; To delete an existing user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02B6BC4C-9938-6413-41A7-9D275F6BEFF0}"/>
              </a:ext>
            </a:extLst>
          </p:cNvPr>
          <p:cNvSpPr txBox="1">
            <a:spLocks/>
          </p:cNvSpPr>
          <p:nvPr/>
        </p:nvSpPr>
        <p:spPr>
          <a:xfrm>
            <a:off x="7898661" y="5846389"/>
            <a:ext cx="4293338" cy="621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usermod</a:t>
            </a:r>
            <a:r>
              <a:rPr lang="en-US" sz="1800" dirty="0">
                <a:cs typeface="Arial" panose="020B0604020202020204" pitchFamily="34" charset="0"/>
              </a:rPr>
              <a:t> -L -&gt; To deactivate an user</a:t>
            </a:r>
          </a:p>
        </p:txBody>
      </p:sp>
    </p:spTree>
    <p:extLst>
      <p:ext uri="{BB962C8B-B14F-4D97-AF65-F5344CB8AC3E}">
        <p14:creationId xmlns:p14="http://schemas.microsoft.com/office/powerpoint/2010/main" val="411352778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44" y="163734"/>
            <a:ext cx="6427808" cy="542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 With LINUX</a:t>
            </a:r>
            <a:endParaRPr lang="en-US" sz="32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" b="14"/>
          <a:stretch/>
        </p:blipFill>
        <p:spPr>
          <a:xfrm>
            <a:off x="0" y="0"/>
            <a:ext cx="4860459" cy="68469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3952657E-83CC-4D46-ABB8-3196A3436EC0}"/>
              </a:ext>
            </a:extLst>
          </p:cNvPr>
          <p:cNvSpPr txBox="1">
            <a:spLocks/>
          </p:cNvSpPr>
          <p:nvPr/>
        </p:nvSpPr>
        <p:spPr>
          <a:xfrm>
            <a:off x="6601755" y="1123624"/>
            <a:ext cx="4222217" cy="509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cs typeface="Arial" panose="020B0604020202020204" pitchFamily="34" charset="0"/>
              </a:rPr>
              <a:t>File Permissions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09A4281-ADB7-EE5A-C960-6A3418637C6B}"/>
              </a:ext>
            </a:extLst>
          </p:cNvPr>
          <p:cNvSpPr txBox="1">
            <a:spLocks/>
          </p:cNvSpPr>
          <p:nvPr/>
        </p:nvSpPr>
        <p:spPr>
          <a:xfrm>
            <a:off x="5454114" y="1887428"/>
            <a:ext cx="4222217" cy="4080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u : User/Owner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G : Group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o : Others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a : All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= or + : Add Permissions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800" dirty="0">
                <a:cs typeface="Arial" panose="020B0604020202020204" pitchFamily="34" charset="0"/>
              </a:rPr>
              <a:t>: Remove Permissions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x : Executable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r : Read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w : Write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cs typeface="Arial" panose="020B0604020202020204" pitchFamily="34" charset="0"/>
              </a:rPr>
              <a:t>chmod</a:t>
            </a:r>
            <a:r>
              <a:rPr lang="en-US" sz="1800" dirty="0">
                <a:cs typeface="Arial" panose="020B0604020202020204" pitchFamily="34" charset="0"/>
              </a:rPr>
              <a:t> : Change mode</a:t>
            </a:r>
          </a:p>
        </p:txBody>
      </p:sp>
    </p:spTree>
    <p:extLst>
      <p:ext uri="{BB962C8B-B14F-4D97-AF65-F5344CB8AC3E}">
        <p14:creationId xmlns:p14="http://schemas.microsoft.com/office/powerpoint/2010/main" val="183120931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44" y="163734"/>
            <a:ext cx="6427808" cy="542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 With LINUX</a:t>
            </a:r>
            <a:endParaRPr lang="en-US" sz="32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" b="14"/>
          <a:stretch/>
        </p:blipFill>
        <p:spPr>
          <a:xfrm>
            <a:off x="0" y="0"/>
            <a:ext cx="4860459" cy="68469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09A4281-ADB7-EE5A-C960-6A3418637C6B}"/>
              </a:ext>
            </a:extLst>
          </p:cNvPr>
          <p:cNvSpPr txBox="1">
            <a:spLocks/>
          </p:cNvSpPr>
          <p:nvPr/>
        </p:nvSpPr>
        <p:spPr>
          <a:xfrm>
            <a:off x="5229744" y="1154708"/>
            <a:ext cx="4340126" cy="453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-  </a:t>
            </a:r>
            <a:r>
              <a:rPr lang="en-US" sz="1800" dirty="0" err="1">
                <a:cs typeface="Arial" panose="020B0604020202020204" pitchFamily="34" charset="0"/>
              </a:rPr>
              <a:t>rw</a:t>
            </a:r>
            <a:r>
              <a:rPr lang="en-US" sz="1800" dirty="0">
                <a:cs typeface="Arial" panose="020B0604020202020204" pitchFamily="34" charset="0"/>
              </a:rPr>
              <a:t>-  </a:t>
            </a:r>
            <a:r>
              <a:rPr lang="en-US" sz="1800" dirty="0" err="1">
                <a:cs typeface="Arial" panose="020B0604020202020204" pitchFamily="34" charset="0"/>
              </a:rPr>
              <a:t>rw</a:t>
            </a:r>
            <a:r>
              <a:rPr lang="en-US" sz="1800" dirty="0">
                <a:cs typeface="Arial" panose="020B0604020202020204" pitchFamily="34" charset="0"/>
              </a:rPr>
              <a:t>-  r--  1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“-” at start indicates Normal file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“d” at start indicates Directory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“c” at start indicates Character Special file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Next 3 words indicate the status of user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Next 3 words indicate the status of group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Next 3 words indicate the status of others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The last digit represents the symbolic length</a:t>
            </a:r>
          </a:p>
        </p:txBody>
      </p:sp>
    </p:spTree>
    <p:extLst>
      <p:ext uri="{BB962C8B-B14F-4D97-AF65-F5344CB8AC3E}">
        <p14:creationId xmlns:p14="http://schemas.microsoft.com/office/powerpoint/2010/main" val="159066935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44" y="163734"/>
            <a:ext cx="6427808" cy="542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 With LINUX</a:t>
            </a:r>
            <a:endParaRPr lang="en-US" sz="32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4" descr="Low angle view of modern financial skyscrapers into the sky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343" r="26343"/>
          <a:stretch/>
        </p:blipFill>
        <p:spPr>
          <a:xfrm>
            <a:off x="0" y="0"/>
            <a:ext cx="4860459" cy="68469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09A4281-ADB7-EE5A-C960-6A3418637C6B}"/>
              </a:ext>
            </a:extLst>
          </p:cNvPr>
          <p:cNvSpPr txBox="1">
            <a:spLocks/>
          </p:cNvSpPr>
          <p:nvPr/>
        </p:nvSpPr>
        <p:spPr>
          <a:xfrm>
            <a:off x="5229744" y="1154708"/>
            <a:ext cx="4340126" cy="5408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To add the executable permission for others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è"/>
            </a:pP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chmod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o+x</a:t>
            </a:r>
            <a:r>
              <a:rPr lang="en-US" sz="1800" dirty="0">
                <a:cs typeface="Arial" panose="020B0604020202020204" pitchFamily="34" charset="0"/>
              </a:rPr>
              <a:t> file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To remove the write permission for others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è"/>
            </a:pPr>
            <a:r>
              <a:rPr lang="en-US" sz="1800" dirty="0" err="1">
                <a:cs typeface="Arial" panose="020B0604020202020204" pitchFamily="34" charset="0"/>
              </a:rPr>
              <a:t>chmod</a:t>
            </a:r>
            <a:r>
              <a:rPr lang="en-US" sz="1800" dirty="0">
                <a:cs typeface="Arial" panose="020B0604020202020204" pitchFamily="34" charset="0"/>
              </a:rPr>
              <a:t> o-r file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cs typeface="Arial" panose="020B0604020202020204" pitchFamily="34" charset="0"/>
              </a:rPr>
              <a:t>Similary</a:t>
            </a:r>
            <a:r>
              <a:rPr lang="en-US" sz="1800" dirty="0">
                <a:cs typeface="Arial" panose="020B0604020202020204" pitchFamily="34" charset="0"/>
              </a:rPr>
              <a:t> replace o with u or g or a for user or group or all permissions respectively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To check the permissions of a file use ls -l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ls -l file.txt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To check the permissions of a directory use ls -</a:t>
            </a:r>
            <a:r>
              <a:rPr lang="en-US" sz="1800" dirty="0" err="1">
                <a:cs typeface="Arial" panose="020B0604020202020204" pitchFamily="34" charset="0"/>
              </a:rPr>
              <a:t>ld</a:t>
            </a:r>
            <a:endParaRPr lang="en-US" sz="18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ls -</a:t>
            </a:r>
            <a:r>
              <a:rPr lang="en-US" sz="1800" dirty="0" err="1">
                <a:cs typeface="Arial" panose="020B0604020202020204" pitchFamily="34" charset="0"/>
              </a:rPr>
              <a:t>ld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dir</a:t>
            </a:r>
            <a:endParaRPr 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2965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16560"/>
            <a:ext cx="5377732" cy="591688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Links to Get Started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E7B58B4-1FCD-3B96-48F2-42F185EC728F}"/>
              </a:ext>
            </a:extLst>
          </p:cNvPr>
          <p:cNvSpPr txBox="1">
            <a:spLocks/>
          </p:cNvSpPr>
          <p:nvPr/>
        </p:nvSpPr>
        <p:spPr>
          <a:xfrm>
            <a:off x="6096000" y="1587368"/>
            <a:ext cx="5897217" cy="3848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AutoNum type="arabicParenR"/>
            </a:pPr>
            <a:r>
              <a:rPr lang="en-US" sz="1800" dirty="0">
                <a:cs typeface="Arial" panose="020B0604020202020204" pitchFamily="34" charset="0"/>
                <a:hlinkClick r:id="rId4"/>
              </a:rPr>
              <a:t>https://www.linux.org/threads/what-is-linux.4106/#:~:text=Linux%20is%20an%20operating%20system,at%20the%20University%20of%20Helsinki</a:t>
            </a:r>
            <a:r>
              <a:rPr lang="en-US" sz="1800" dirty="0"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AutoNum type="arabicParenR"/>
            </a:pPr>
            <a:r>
              <a:rPr lang="en-US" sz="1800" dirty="0">
                <a:cs typeface="Arial" panose="020B0604020202020204" pitchFamily="34" charset="0"/>
                <a:hlinkClick r:id="rId5"/>
              </a:rPr>
              <a:t>https://linux.oneandoneis2.org/LNW.htm</a:t>
            </a:r>
            <a:endParaRPr lang="en-US" sz="1800" dirty="0"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AutoNum type="arabicParenR"/>
            </a:pPr>
            <a:r>
              <a:rPr lang="en-US" sz="1800" dirty="0">
                <a:cs typeface="Arial" panose="020B0604020202020204" pitchFamily="34" charset="0"/>
                <a:hlinkClick r:id="rId6"/>
              </a:rPr>
              <a:t>https://ubuntu.com/tutorials/command-line-for-beginners#1-overview</a:t>
            </a:r>
            <a:endParaRPr lang="en-US" sz="1800" dirty="0"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AutoNum type="arabicParenR"/>
            </a:pPr>
            <a:r>
              <a:rPr lang="en-US" sz="1800" dirty="0">
                <a:cs typeface="Arial" panose="020B0604020202020204" pitchFamily="34" charset="0"/>
                <a:hlinkClick r:id="rId7"/>
              </a:rPr>
              <a:t>https://www.geeksforgeeks.org/basic-linux-commands/</a:t>
            </a:r>
            <a:endParaRPr lang="en-US" sz="1800" dirty="0"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buAutoNum type="arabicParenR"/>
            </a:pPr>
            <a:r>
              <a:rPr lang="en-US" sz="1800" dirty="0">
                <a:cs typeface="Arial" panose="020B0604020202020204" pitchFamily="34" charset="0"/>
                <a:hlinkClick r:id="rId8"/>
              </a:rPr>
              <a:t>https://www.youtube.com/watch?v=YHFzr-akOas&amp;list=PLS1QulWo1RIb9WVQGJ_vh-RQusbZgO_As&amp;index=1</a:t>
            </a:r>
            <a:endParaRPr 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3459830"/>
          </a:xfrm>
        </p:spPr>
        <p:txBody>
          <a:bodyPr>
            <a:normAutofit/>
          </a:bodyPr>
          <a:lstStyle/>
          <a:p>
            <a:r>
              <a:rPr lang="en-US" sz="115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2698634"/>
            <a:ext cx="4114800" cy="232040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spc="0" dirty="0"/>
              <a:t>What is Linux?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spc="0" dirty="0"/>
              <a:t>Why Linux?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spc="0" dirty="0"/>
              <a:t>How to Install Linux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spc="0" dirty="0"/>
              <a:t>Getting started with Linux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0874" y="580422"/>
            <a:ext cx="3466746" cy="542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spc="0" dirty="0">
                <a:latin typeface="Arial" panose="020B0604020202020204" pitchFamily="34" charset="0"/>
                <a:cs typeface="Arial" panose="020B0604020202020204" pitchFamily="34" charset="0"/>
              </a:rPr>
              <a:t>What is Linux?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873" y="1570451"/>
            <a:ext cx="4860459" cy="100125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0" i="0" dirty="0">
                <a:solidFill>
                  <a:srgbClr val="141414"/>
                </a:solidFill>
                <a:effectLst/>
                <a:cs typeface="Arial" panose="020B0604020202020204" pitchFamily="34" charset="0"/>
              </a:rPr>
              <a:t>Linux is an operating system that evolved from a kernel created by Linus Torvalds when he was a student at the University of Helsinki.</a:t>
            </a:r>
            <a:endParaRPr lang="en-US" sz="18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C623C6E-9CDB-175E-71F8-76A5F282A1F1}"/>
              </a:ext>
            </a:extLst>
          </p:cNvPr>
          <p:cNvSpPr txBox="1">
            <a:spLocks/>
          </p:cNvSpPr>
          <p:nvPr/>
        </p:nvSpPr>
        <p:spPr>
          <a:xfrm>
            <a:off x="7025764" y="2927225"/>
            <a:ext cx="4860460" cy="69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0" i="0" dirty="0">
                <a:solidFill>
                  <a:srgbClr val="141414"/>
                </a:solidFill>
                <a:effectLst/>
                <a:cs typeface="Arial" panose="020B0604020202020204" pitchFamily="34" charset="0"/>
              </a:rPr>
              <a:t>Linux is an interface between computer/server hardware, and the programs which run on it.</a:t>
            </a:r>
            <a:endParaRPr lang="en-US" sz="1800" dirty="0">
              <a:cs typeface="Arial" panose="020B0604020202020204" pitchFamily="34" charset="0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9195815-1B07-8A21-DB26-FCDE74120232}"/>
              </a:ext>
            </a:extLst>
          </p:cNvPr>
          <p:cNvSpPr txBox="1">
            <a:spLocks/>
          </p:cNvSpPr>
          <p:nvPr/>
        </p:nvSpPr>
        <p:spPr>
          <a:xfrm>
            <a:off x="5850873" y="4033358"/>
            <a:ext cx="4860461" cy="1001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0" i="0" dirty="0">
                <a:solidFill>
                  <a:srgbClr val="141414"/>
                </a:solidFill>
                <a:effectLst/>
                <a:cs typeface="Arial" panose="020B0604020202020204" pitchFamily="34" charset="0"/>
              </a:rPr>
              <a:t>Linux has proven to be a tremendously stable and versatile operating system, particularly as a network server.</a:t>
            </a:r>
            <a:endParaRPr lang="en-US" sz="1800" dirty="0">
              <a:cs typeface="Arial" panose="020B0604020202020204" pitchFamily="34" charset="0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50CD408-DE18-348F-9123-D598347EF782}"/>
              </a:ext>
            </a:extLst>
          </p:cNvPr>
          <p:cNvSpPr txBox="1">
            <a:spLocks/>
          </p:cNvSpPr>
          <p:nvPr/>
        </p:nvSpPr>
        <p:spPr>
          <a:xfrm>
            <a:off x="7025764" y="5450466"/>
            <a:ext cx="4860459" cy="1001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0" i="0" dirty="0">
                <a:solidFill>
                  <a:srgbClr val="141414"/>
                </a:solidFill>
                <a:effectLst/>
                <a:cs typeface="Arial" panose="020B0604020202020204" pitchFamily="34" charset="0"/>
              </a:rPr>
              <a:t>Linux has proven to be a tremendously stable and versatile operating system, particularly as a network server.</a:t>
            </a:r>
            <a:endParaRPr 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4291F29F-9069-256C-C16D-5A651E0910C7}"/>
              </a:ext>
            </a:extLst>
          </p:cNvPr>
          <p:cNvSpPr txBox="1">
            <a:spLocks/>
          </p:cNvSpPr>
          <p:nvPr/>
        </p:nvSpPr>
        <p:spPr>
          <a:xfrm>
            <a:off x="5850874" y="580422"/>
            <a:ext cx="2878491" cy="542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Linux?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6C28EE21-8EE2-2699-2A78-BB87B6CA68DE}"/>
              </a:ext>
            </a:extLst>
          </p:cNvPr>
          <p:cNvSpPr txBox="1">
            <a:spLocks/>
          </p:cNvSpPr>
          <p:nvPr/>
        </p:nvSpPr>
        <p:spPr>
          <a:xfrm>
            <a:off x="5850874" y="1809268"/>
            <a:ext cx="6341126" cy="4186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Open-source nature and customization flexibility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Range of applications and tools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Enhanced security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High stability and reliability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Community support and resources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Scalability for handling large amounts of data and traffic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Support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6960931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2E4B5B2-1964-3516-0B27-43734D6FBD32}"/>
              </a:ext>
            </a:extLst>
          </p:cNvPr>
          <p:cNvSpPr txBox="1">
            <a:spLocks/>
          </p:cNvSpPr>
          <p:nvPr/>
        </p:nvSpPr>
        <p:spPr>
          <a:xfrm>
            <a:off x="6096000" y="383652"/>
            <a:ext cx="5237673" cy="542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Install Linux?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916BB33-A917-AC90-F80F-AF8A1C3223F5}"/>
              </a:ext>
            </a:extLst>
          </p:cNvPr>
          <p:cNvSpPr txBox="1">
            <a:spLocks/>
          </p:cNvSpPr>
          <p:nvPr/>
        </p:nvSpPr>
        <p:spPr>
          <a:xfrm>
            <a:off x="5903020" y="1200321"/>
            <a:ext cx="4860460" cy="1147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0" i="0" dirty="0">
                <a:solidFill>
                  <a:srgbClr val="141414"/>
                </a:solidFill>
                <a:effectLst/>
                <a:cs typeface="Arial" panose="020B0604020202020204" pitchFamily="34" charset="0"/>
              </a:rPr>
              <a:t>The below link has a variety of Linux Distributors each unique to one another</a:t>
            </a:r>
            <a:endParaRPr lang="en-US" sz="1800" dirty="0">
              <a:solidFill>
                <a:srgbClr val="141414"/>
              </a:solidFill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cs typeface="Arial" panose="020B0604020202020204" pitchFamily="34" charset="0"/>
                <a:hlinkClick r:id="rId4"/>
              </a:rPr>
              <a:t>https://www.linux.org/pages/download/</a:t>
            </a:r>
            <a:endParaRPr lang="en-US" sz="1800" dirty="0">
              <a:cs typeface="Arial" panose="020B0604020202020204" pitchFamily="34" charset="0"/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FF21A348-1ADD-ED62-2FDD-0998709540B3}"/>
              </a:ext>
            </a:extLst>
          </p:cNvPr>
          <p:cNvSpPr txBox="1">
            <a:spLocks/>
          </p:cNvSpPr>
          <p:nvPr/>
        </p:nvSpPr>
        <p:spPr>
          <a:xfrm>
            <a:off x="7132757" y="2621747"/>
            <a:ext cx="4860460" cy="114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0" i="0" dirty="0">
                <a:solidFill>
                  <a:srgbClr val="141414"/>
                </a:solidFill>
                <a:effectLst/>
                <a:cs typeface="Arial" panose="020B0604020202020204" pitchFamily="34" charset="0"/>
              </a:rPr>
              <a:t>The most commonly used Linux </a:t>
            </a:r>
            <a:r>
              <a:rPr lang="en-US" sz="1800" dirty="0">
                <a:solidFill>
                  <a:srgbClr val="141414"/>
                </a:solidFill>
                <a:cs typeface="Arial" panose="020B0604020202020204" pitchFamily="34" charset="0"/>
              </a:rPr>
              <a:t>O</a:t>
            </a:r>
            <a:r>
              <a:rPr lang="en-US" sz="1800" b="0" i="0" dirty="0">
                <a:solidFill>
                  <a:srgbClr val="141414"/>
                </a:solidFill>
                <a:effectLst/>
                <a:cs typeface="Arial" panose="020B0604020202020204" pitchFamily="34" charset="0"/>
              </a:rPr>
              <a:t>perating System would have to be Ubuntu </a:t>
            </a:r>
            <a:endParaRPr lang="en-US" sz="1800" dirty="0">
              <a:solidFill>
                <a:srgbClr val="141414"/>
              </a:solidFill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cs typeface="Arial" panose="020B0604020202020204" pitchFamily="34" charset="0"/>
                <a:hlinkClick r:id="rId5"/>
              </a:rPr>
              <a:t>https://ubuntu.com/download</a:t>
            </a:r>
            <a:endParaRPr lang="en-US" sz="1800" dirty="0">
              <a:cs typeface="Arial" panose="020B0604020202020204" pitchFamily="34" charset="0"/>
            </a:endParaRP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10418963-AFC2-1E21-0293-5562582266DE}"/>
              </a:ext>
            </a:extLst>
          </p:cNvPr>
          <p:cNvSpPr txBox="1">
            <a:spLocks/>
          </p:cNvSpPr>
          <p:nvPr/>
        </p:nvSpPr>
        <p:spPr>
          <a:xfrm>
            <a:off x="5903020" y="3937082"/>
            <a:ext cx="4860460" cy="114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0" i="0" dirty="0">
                <a:solidFill>
                  <a:srgbClr val="141414"/>
                </a:solidFill>
                <a:effectLst/>
                <a:cs typeface="Arial" panose="020B0604020202020204" pitchFamily="34" charset="0"/>
              </a:rPr>
              <a:t>To use Ubuntu inside a VirtualBox</a:t>
            </a:r>
            <a:endParaRPr lang="en-US" sz="1800" dirty="0">
              <a:solidFill>
                <a:srgbClr val="141414"/>
              </a:solidFill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cs typeface="Arial" panose="020B0604020202020204" pitchFamily="34" charset="0"/>
                <a:hlinkClick r:id="rId6"/>
              </a:rPr>
              <a:t>https://www.oracle.com/virtualization/technologies/vm/downloads/virtualbox-downloads.html</a:t>
            </a:r>
            <a:endParaRPr lang="en-US" sz="1800" dirty="0">
              <a:cs typeface="Arial" panose="020B0604020202020204" pitchFamily="34" charset="0"/>
            </a:endParaRP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4C69A53F-B405-2AD5-4A5E-D3FE3ECEFC17}"/>
              </a:ext>
            </a:extLst>
          </p:cNvPr>
          <p:cNvSpPr txBox="1">
            <a:spLocks/>
          </p:cNvSpPr>
          <p:nvPr/>
        </p:nvSpPr>
        <p:spPr>
          <a:xfrm>
            <a:off x="7132757" y="5252417"/>
            <a:ext cx="4860460" cy="114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0" i="0" dirty="0">
                <a:solidFill>
                  <a:srgbClr val="141414"/>
                </a:solidFill>
                <a:effectLst/>
                <a:cs typeface="Arial" panose="020B0604020202020204" pitchFamily="34" charset="0"/>
              </a:rPr>
              <a:t>For step by step installation process</a:t>
            </a:r>
            <a:endParaRPr lang="en-US" sz="1800" dirty="0">
              <a:solidFill>
                <a:srgbClr val="141414"/>
              </a:solidFill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cs typeface="Arial" panose="020B0604020202020204" pitchFamily="34" charset="0"/>
                <a:hlinkClick r:id="rId7"/>
              </a:rPr>
              <a:t>https://www.youtube.com/watch?v=DhVjgI57Ino&amp;list=TLPQMTAwOTIwMjSMTaloprnptQ&amp;index=3</a:t>
            </a:r>
            <a:endParaRPr 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44" y="163734"/>
            <a:ext cx="6427808" cy="542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 With LINUX</a:t>
            </a:r>
            <a:endParaRPr lang="en-US" sz="32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" b="14"/>
          <a:stretch/>
        </p:blipFill>
        <p:spPr>
          <a:xfrm>
            <a:off x="0" y="0"/>
            <a:ext cx="4860459" cy="68469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A8ADCDE-CA35-BACA-C3D8-44EE0AEC0C00}"/>
              </a:ext>
            </a:extLst>
          </p:cNvPr>
          <p:cNvSpPr txBox="1">
            <a:spLocks/>
          </p:cNvSpPr>
          <p:nvPr/>
        </p:nvSpPr>
        <p:spPr>
          <a:xfrm>
            <a:off x="5220429" y="1037918"/>
            <a:ext cx="486046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Ctrl+Alt+t</a:t>
            </a:r>
            <a:r>
              <a:rPr lang="en-US" sz="1800" dirty="0">
                <a:cs typeface="Arial" panose="020B0604020202020204" pitchFamily="34" charset="0"/>
              </a:rPr>
              <a:t> -&gt; Shortcut to deploy the terminal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3952657E-83CC-4D46-ABB8-3196A3436EC0}"/>
              </a:ext>
            </a:extLst>
          </p:cNvPr>
          <p:cNvSpPr txBox="1">
            <a:spLocks/>
          </p:cNvSpPr>
          <p:nvPr/>
        </p:nvSpPr>
        <p:spPr>
          <a:xfrm>
            <a:off x="7969783" y="1553808"/>
            <a:ext cx="422221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Ctrl+d</a:t>
            </a:r>
            <a:r>
              <a:rPr lang="en-US" sz="1800" dirty="0">
                <a:cs typeface="Arial" panose="020B0604020202020204" pitchFamily="34" charset="0"/>
              </a:rPr>
              <a:t> -&gt; Shortcut to close the terminal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F3C6560-0A1D-37D6-3FDC-8DA3986A8851}"/>
              </a:ext>
            </a:extLst>
          </p:cNvPr>
          <p:cNvSpPr txBox="1">
            <a:spLocks/>
          </p:cNvSpPr>
          <p:nvPr/>
        </p:nvSpPr>
        <p:spPr>
          <a:xfrm>
            <a:off x="5229744" y="2031360"/>
            <a:ext cx="486046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pwd</a:t>
            </a:r>
            <a:r>
              <a:rPr lang="en-US" sz="1800" dirty="0">
                <a:cs typeface="Arial" panose="020B0604020202020204" pitchFamily="34" charset="0"/>
              </a:rPr>
              <a:t> -&gt; Print Working Directory path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D2AA2F1-B72C-9406-6EE5-21F408C6CD4B}"/>
              </a:ext>
            </a:extLst>
          </p:cNvPr>
          <p:cNvSpPr txBox="1">
            <a:spLocks/>
          </p:cNvSpPr>
          <p:nvPr/>
        </p:nvSpPr>
        <p:spPr>
          <a:xfrm>
            <a:off x="7969780" y="2480189"/>
            <a:ext cx="4222217" cy="657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cd -&gt; Change Directory to the mentioned name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09A4281-ADB7-EE5A-C960-6A3418637C6B}"/>
              </a:ext>
            </a:extLst>
          </p:cNvPr>
          <p:cNvSpPr txBox="1">
            <a:spLocks/>
          </p:cNvSpPr>
          <p:nvPr/>
        </p:nvSpPr>
        <p:spPr>
          <a:xfrm>
            <a:off x="5229744" y="3129381"/>
            <a:ext cx="4860460" cy="657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ls -&gt; List information about files in the current directory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9C87769-31B7-0204-1CB8-348E86BDCE14}"/>
              </a:ext>
            </a:extLst>
          </p:cNvPr>
          <p:cNvSpPr txBox="1">
            <a:spLocks/>
          </p:cNvSpPr>
          <p:nvPr/>
        </p:nvSpPr>
        <p:spPr>
          <a:xfrm>
            <a:off x="7969780" y="3698727"/>
            <a:ext cx="4222217" cy="768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cd ~ -&gt; To switch to home directory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cd / -&gt; To switch to root directory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8035C182-EF7A-2861-5C8B-ABF95E92FD71}"/>
              </a:ext>
            </a:extLst>
          </p:cNvPr>
          <p:cNvSpPr txBox="1">
            <a:spLocks/>
          </p:cNvSpPr>
          <p:nvPr/>
        </p:nvSpPr>
        <p:spPr>
          <a:xfrm>
            <a:off x="5229744" y="4515726"/>
            <a:ext cx="4860460" cy="768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mkdir</a:t>
            </a:r>
            <a:r>
              <a:rPr lang="en-US" sz="1800" dirty="0">
                <a:cs typeface="Arial" panose="020B0604020202020204" pitchFamily="34" charset="0"/>
              </a:rPr>
              <a:t> -&gt; Make new Directory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</a:t>
            </a:r>
            <a:r>
              <a:rPr lang="en-US" sz="1800" dirty="0" err="1">
                <a:cs typeface="Arial" panose="020B0604020202020204" pitchFamily="34" charset="0"/>
              </a:rPr>
              <a:t>mkdir</a:t>
            </a:r>
            <a:r>
              <a:rPr lang="en-US" sz="1800" dirty="0">
                <a:cs typeface="Arial" panose="020B0604020202020204" pitchFamily="34" charset="0"/>
              </a:rPr>
              <a:t> /temp/tutorial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0A08A552-C51D-92F2-982D-60B781B90D65}"/>
              </a:ext>
            </a:extLst>
          </p:cNvPr>
          <p:cNvSpPr txBox="1">
            <a:spLocks/>
          </p:cNvSpPr>
          <p:nvPr/>
        </p:nvSpPr>
        <p:spPr>
          <a:xfrm>
            <a:off x="7969779" y="5332725"/>
            <a:ext cx="4222217" cy="1096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sudo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mkdir</a:t>
            </a:r>
            <a:r>
              <a:rPr lang="en-US" sz="1800" dirty="0">
                <a:cs typeface="Arial" panose="020B0604020202020204" pitchFamily="34" charset="0"/>
              </a:rPr>
              <a:t> /temp/tutorial (or)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sudo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mkdir</a:t>
            </a:r>
            <a:r>
              <a:rPr lang="en-US" sz="1800" dirty="0">
                <a:cs typeface="Arial" panose="020B0604020202020204" pitchFamily="34" charset="0"/>
              </a:rPr>
              <a:t> –p /temp/tutorial -&gt; To create a new directory as the root user</a:t>
            </a:r>
          </a:p>
        </p:txBody>
      </p:sp>
    </p:spTree>
    <p:extLst>
      <p:ext uri="{BB962C8B-B14F-4D97-AF65-F5344CB8AC3E}">
        <p14:creationId xmlns:p14="http://schemas.microsoft.com/office/powerpoint/2010/main" val="11100130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44" y="163734"/>
            <a:ext cx="6427808" cy="542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 With LINUX</a:t>
            </a:r>
            <a:endParaRPr lang="en-US" sz="32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" b="14"/>
          <a:stretch/>
        </p:blipFill>
        <p:spPr>
          <a:xfrm>
            <a:off x="0" y="0"/>
            <a:ext cx="4860459" cy="68469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A8ADCDE-CA35-BACA-C3D8-44EE0AEC0C00}"/>
              </a:ext>
            </a:extLst>
          </p:cNvPr>
          <p:cNvSpPr txBox="1">
            <a:spLocks/>
          </p:cNvSpPr>
          <p:nvPr/>
        </p:nvSpPr>
        <p:spPr>
          <a:xfrm>
            <a:off x="7969783" y="1566099"/>
            <a:ext cx="4222217" cy="777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rmdir</a:t>
            </a:r>
            <a:r>
              <a:rPr lang="en-US" sz="1800" dirty="0">
                <a:cs typeface="Arial" panose="020B0604020202020204" pitchFamily="34" charset="0"/>
              </a:rPr>
              <a:t> -&gt; To Remove a Directory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</a:t>
            </a:r>
            <a:r>
              <a:rPr lang="en-US" sz="1800" dirty="0" err="1">
                <a:cs typeface="Arial" panose="020B0604020202020204" pitchFamily="34" charset="0"/>
              </a:rPr>
              <a:t>rmdir</a:t>
            </a:r>
            <a:r>
              <a:rPr lang="en-US" sz="1800" dirty="0">
                <a:cs typeface="Arial" panose="020B0604020202020204" pitchFamily="34" charset="0"/>
              </a:rPr>
              <a:t> /temp/tutorial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3952657E-83CC-4D46-ABB8-3196A3436EC0}"/>
              </a:ext>
            </a:extLst>
          </p:cNvPr>
          <p:cNvSpPr txBox="1">
            <a:spLocks/>
          </p:cNvSpPr>
          <p:nvPr/>
        </p:nvSpPr>
        <p:spPr>
          <a:xfrm>
            <a:off x="5229744" y="2365912"/>
            <a:ext cx="4222217" cy="1060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sudo</a:t>
            </a:r>
            <a:r>
              <a:rPr lang="en-US" sz="1800" dirty="0">
                <a:cs typeface="Arial" panose="020B0604020202020204" pitchFamily="34" charset="0"/>
              </a:rPr>
              <a:t> rm -r /temp/tutorial (or)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sudo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rmdir</a:t>
            </a:r>
            <a:r>
              <a:rPr lang="en-US" sz="1800" dirty="0">
                <a:cs typeface="Arial" panose="020B0604020202020204" pitchFamily="34" charset="0"/>
              </a:rPr>
              <a:t> /temp/tutorial -&gt; To remove a directory or file as the root user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F3C6560-0A1D-37D6-3FDC-8DA3986A8851}"/>
              </a:ext>
            </a:extLst>
          </p:cNvPr>
          <p:cNvSpPr txBox="1">
            <a:spLocks/>
          </p:cNvSpPr>
          <p:nvPr/>
        </p:nvSpPr>
        <p:spPr>
          <a:xfrm>
            <a:off x="5229744" y="4789052"/>
            <a:ext cx="4860460" cy="645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mkdir</a:t>
            </a:r>
            <a:r>
              <a:rPr lang="en-US" sz="1800" dirty="0">
                <a:cs typeface="Arial" panose="020B0604020202020204" pitchFamily="34" charset="0"/>
              </a:rPr>
              <a:t> –p dir4/dir5/dir6 -&gt; To create subdirectories one inside another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09A4281-ADB7-EE5A-C960-6A3418637C6B}"/>
              </a:ext>
            </a:extLst>
          </p:cNvPr>
          <p:cNvSpPr txBox="1">
            <a:spLocks/>
          </p:cNvSpPr>
          <p:nvPr/>
        </p:nvSpPr>
        <p:spPr>
          <a:xfrm>
            <a:off x="7969782" y="5449555"/>
            <a:ext cx="4222217" cy="103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cat -&gt; (Concatenate) Displays file contents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cat text.txt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8035C182-EF7A-2861-5C8B-ABF95E92FD71}"/>
              </a:ext>
            </a:extLst>
          </p:cNvPr>
          <p:cNvSpPr txBox="1">
            <a:spLocks/>
          </p:cNvSpPr>
          <p:nvPr/>
        </p:nvSpPr>
        <p:spPr>
          <a:xfrm>
            <a:off x="7969783" y="3449032"/>
            <a:ext cx="4222217" cy="143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mkdir</a:t>
            </a:r>
            <a:r>
              <a:rPr lang="en-US" sz="1800" dirty="0">
                <a:cs typeface="Arial" panose="020B0604020202020204" pitchFamily="34" charset="0"/>
              </a:rPr>
              <a:t> dir1 dir2 dir3 -&gt; To create Subdirectories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[ </a:t>
            </a:r>
            <a:r>
              <a:rPr lang="en-US" sz="1800" dirty="0" err="1">
                <a:cs typeface="Arial" panose="020B0604020202020204" pitchFamily="34" charset="0"/>
              </a:rPr>
              <a:t>mkdir</a:t>
            </a:r>
            <a:r>
              <a:rPr lang="en-US" sz="1800" dirty="0">
                <a:cs typeface="Arial" panose="020B0604020202020204" pitchFamily="34" charset="0"/>
              </a:rPr>
              <a:t> expects </a:t>
            </a:r>
            <a:r>
              <a:rPr lang="en-US" sz="1800" dirty="0" err="1">
                <a:cs typeface="Arial" panose="020B0604020202020204" pitchFamily="34" charset="0"/>
              </a:rPr>
              <a:t>atleast</a:t>
            </a:r>
            <a:r>
              <a:rPr lang="en-US" sz="1800" dirty="0">
                <a:cs typeface="Arial" panose="020B0604020202020204" pitchFamily="34" charset="0"/>
              </a:rPr>
              <a:t> one argument while cd expects zero or one, but no more]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E168B797-1933-F8F3-B1D3-594ADFDE9778}"/>
              </a:ext>
            </a:extLst>
          </p:cNvPr>
          <p:cNvSpPr txBox="1">
            <a:spLocks/>
          </p:cNvSpPr>
          <p:nvPr/>
        </p:nvSpPr>
        <p:spPr>
          <a:xfrm>
            <a:off x="5229744" y="892218"/>
            <a:ext cx="4222217" cy="657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sudo</a:t>
            </a:r>
            <a:r>
              <a:rPr lang="en-US" sz="1800" dirty="0">
                <a:cs typeface="Arial" panose="020B0604020202020204" pitchFamily="34" charset="0"/>
              </a:rPr>
              <a:t> -&gt; Enables users to run programs with the security privileges of root user</a:t>
            </a:r>
          </a:p>
        </p:txBody>
      </p:sp>
    </p:spTree>
    <p:extLst>
      <p:ext uri="{BB962C8B-B14F-4D97-AF65-F5344CB8AC3E}">
        <p14:creationId xmlns:p14="http://schemas.microsoft.com/office/powerpoint/2010/main" val="428971761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44" y="163734"/>
            <a:ext cx="6427808" cy="542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 With LINUX</a:t>
            </a:r>
            <a:endParaRPr lang="en-US" sz="32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" b="14"/>
          <a:stretch/>
        </p:blipFill>
        <p:spPr>
          <a:xfrm>
            <a:off x="0" y="0"/>
            <a:ext cx="4860459" cy="68469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A8ADCDE-CA35-BACA-C3D8-44EE0AEC0C00}"/>
              </a:ext>
            </a:extLst>
          </p:cNvPr>
          <p:cNvSpPr txBox="1">
            <a:spLocks/>
          </p:cNvSpPr>
          <p:nvPr/>
        </p:nvSpPr>
        <p:spPr>
          <a:xfrm>
            <a:off x="7969783" y="1431135"/>
            <a:ext cx="4222217" cy="777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cat test_* -&gt; Displays the output of each file one after another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3952657E-83CC-4D46-ABB8-3196A3436EC0}"/>
              </a:ext>
            </a:extLst>
          </p:cNvPr>
          <p:cNvSpPr txBox="1">
            <a:spLocks/>
          </p:cNvSpPr>
          <p:nvPr/>
        </p:nvSpPr>
        <p:spPr>
          <a:xfrm>
            <a:off x="5229744" y="2082326"/>
            <a:ext cx="4222217" cy="1317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cat t* &gt; combined.txt (or)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cat t* | </a:t>
            </a:r>
            <a:r>
              <a:rPr lang="en-US" sz="1800" dirty="0" err="1">
                <a:cs typeface="Arial" panose="020B0604020202020204" pitchFamily="34" charset="0"/>
              </a:rPr>
              <a:t>sudo</a:t>
            </a:r>
            <a:r>
              <a:rPr lang="en-US" sz="1800" dirty="0">
                <a:cs typeface="Arial" panose="020B0604020202020204" pitchFamily="34" charset="0"/>
              </a:rPr>
              <a:t> tee combined.txt  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-&gt; </a:t>
            </a:r>
            <a:r>
              <a:rPr lang="en-US" sz="1800" dirty="0" err="1">
                <a:cs typeface="Arial" panose="020B0604020202020204" pitchFamily="34" charset="0"/>
              </a:rPr>
              <a:t>Conatenates</a:t>
            </a:r>
            <a:r>
              <a:rPr lang="en-US" sz="1800" dirty="0">
                <a:cs typeface="Arial" panose="020B0604020202020204" pitchFamily="34" charset="0"/>
              </a:rPr>
              <a:t> all files whose name starts with ‘t’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F3C6560-0A1D-37D6-3FDC-8DA3986A8851}"/>
              </a:ext>
            </a:extLst>
          </p:cNvPr>
          <p:cNvSpPr txBox="1">
            <a:spLocks/>
          </p:cNvSpPr>
          <p:nvPr/>
        </p:nvSpPr>
        <p:spPr>
          <a:xfrm>
            <a:off x="7969783" y="5166775"/>
            <a:ext cx="4222217" cy="130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wc</a:t>
            </a:r>
            <a:r>
              <a:rPr lang="en-US" sz="1800" dirty="0">
                <a:cs typeface="Arial" panose="020B0604020202020204" pitchFamily="34" charset="0"/>
              </a:rPr>
              <a:t> -&gt; (Word Count) Displays the number of words, lines, characters in a file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</a:t>
            </a:r>
            <a:r>
              <a:rPr lang="en-US" sz="1800" dirty="0" err="1">
                <a:cs typeface="Arial" panose="020B0604020202020204" pitchFamily="34" charset="0"/>
              </a:rPr>
              <a:t>wc</a:t>
            </a:r>
            <a:r>
              <a:rPr lang="en-US" sz="1800" dirty="0">
                <a:cs typeface="Arial" panose="020B0604020202020204" pitchFamily="34" charset="0"/>
              </a:rPr>
              <a:t> -l combined.txt (For only line count)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09A4281-ADB7-EE5A-C960-6A3418637C6B}"/>
              </a:ext>
            </a:extLst>
          </p:cNvPr>
          <p:cNvSpPr txBox="1">
            <a:spLocks/>
          </p:cNvSpPr>
          <p:nvPr/>
        </p:nvSpPr>
        <p:spPr>
          <a:xfrm>
            <a:off x="5229744" y="4440394"/>
            <a:ext cx="4222217" cy="812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rm -&gt; Also to remove a file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rm -r /temp/tutorial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8035C182-EF7A-2861-5C8B-ABF95E92FD71}"/>
              </a:ext>
            </a:extLst>
          </p:cNvPr>
          <p:cNvSpPr txBox="1">
            <a:spLocks/>
          </p:cNvSpPr>
          <p:nvPr/>
        </p:nvSpPr>
        <p:spPr>
          <a:xfrm>
            <a:off x="7969783" y="3331994"/>
            <a:ext cx="4222217" cy="1230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mv -&gt; To move a file or directory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mv combined.txt dir1 (or)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       mv dir1/*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E168B797-1933-F8F3-B1D3-594ADFDE9778}"/>
              </a:ext>
            </a:extLst>
          </p:cNvPr>
          <p:cNvSpPr txBox="1">
            <a:spLocks/>
          </p:cNvSpPr>
          <p:nvPr/>
        </p:nvSpPr>
        <p:spPr>
          <a:xfrm>
            <a:off x="5229744" y="892218"/>
            <a:ext cx="4222217" cy="777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echo -&gt; Prints the argument back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echo Hello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F5594-6441-8DF5-08DA-543E349CC5E8}"/>
              </a:ext>
            </a:extLst>
          </p:cNvPr>
          <p:cNvSpPr txBox="1"/>
          <p:nvPr/>
        </p:nvSpPr>
        <p:spPr>
          <a:xfrm>
            <a:off x="0" y="6846932"/>
            <a:ext cx="4860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kellypolly.tistory.com/entry/%EC%9D%B4%EC%82%AC-%EC%B2%AD%EC%86%8C-%EC%A0%84%EB%AC%B8-%EC%97%85%EC%B2%B4-%EC%B6%94%EC%B2%9C-%EB%B0%8F-%EB%85%B8%ED%95%98%EC%9A%B0-%EC%86%8C%EA%B0%9C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-nd/3.0/"/>
              </a:rPr>
              <a:t>CC BY-NC-ND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39710009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744" y="163734"/>
            <a:ext cx="6427808" cy="542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 With LINUX</a:t>
            </a:r>
            <a:endParaRPr lang="en-US" sz="32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" b="14"/>
          <a:stretch/>
        </p:blipFill>
        <p:spPr>
          <a:xfrm>
            <a:off x="0" y="0"/>
            <a:ext cx="4860459" cy="68469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A8ADCDE-CA35-BACA-C3D8-44EE0AEC0C00}"/>
              </a:ext>
            </a:extLst>
          </p:cNvPr>
          <p:cNvSpPr txBox="1">
            <a:spLocks/>
          </p:cNvSpPr>
          <p:nvPr/>
        </p:nvSpPr>
        <p:spPr>
          <a:xfrm>
            <a:off x="7969782" y="1514132"/>
            <a:ext cx="4222217" cy="107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cs typeface="Arial" panose="020B0604020202020204" pitchFamily="34" charset="0"/>
              </a:rPr>
              <a:t>uniq</a:t>
            </a:r>
            <a:r>
              <a:rPr lang="en-US" sz="1800" dirty="0">
                <a:cs typeface="Arial" panose="020B0604020202020204" pitchFamily="34" charset="0"/>
              </a:rPr>
              <a:t> -&gt; To see the number of unique lines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cat combined.txt | </a:t>
            </a:r>
            <a:r>
              <a:rPr lang="en-US" sz="1800" dirty="0" err="1">
                <a:cs typeface="Arial" panose="020B0604020202020204" pitchFamily="34" charset="0"/>
              </a:rPr>
              <a:t>uniq</a:t>
            </a:r>
            <a:r>
              <a:rPr lang="en-US" sz="1800" dirty="0">
                <a:cs typeface="Arial" panose="020B0604020202020204" pitchFamily="34" charset="0"/>
              </a:rPr>
              <a:t> | </a:t>
            </a:r>
            <a:r>
              <a:rPr lang="en-US" sz="1800" dirty="0" err="1">
                <a:cs typeface="Arial" panose="020B0604020202020204" pitchFamily="34" charset="0"/>
              </a:rPr>
              <a:t>wc</a:t>
            </a:r>
            <a:r>
              <a:rPr lang="en-US" sz="1800" dirty="0">
                <a:cs typeface="Arial" panose="020B0604020202020204" pitchFamily="34" charset="0"/>
              </a:rPr>
              <a:t> -l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3952657E-83CC-4D46-ABB8-3196A3436EC0}"/>
              </a:ext>
            </a:extLst>
          </p:cNvPr>
          <p:cNvSpPr txBox="1">
            <a:spLocks/>
          </p:cNvSpPr>
          <p:nvPr/>
        </p:nvSpPr>
        <p:spPr>
          <a:xfrm>
            <a:off x="5229744" y="2629581"/>
            <a:ext cx="4222217" cy="1317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sort -&gt; Rearranges the lines so that duplicate entries are adjacent lines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sort combined.txt | less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F3C6560-0A1D-37D6-3FDC-8DA3986A8851}"/>
              </a:ext>
            </a:extLst>
          </p:cNvPr>
          <p:cNvSpPr txBox="1">
            <a:spLocks/>
          </p:cNvSpPr>
          <p:nvPr/>
        </p:nvSpPr>
        <p:spPr>
          <a:xfrm>
            <a:off x="5229744" y="4847187"/>
            <a:ext cx="4222217" cy="130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apt -&gt; (Advanced Package Tool) -&gt; Helps install the required packages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</a:t>
            </a:r>
            <a:r>
              <a:rPr lang="en-US" sz="1800" dirty="0" err="1">
                <a:cs typeface="Arial" panose="020B0604020202020204" pitchFamily="34" charset="0"/>
              </a:rPr>
              <a:t>sudo</a:t>
            </a:r>
            <a:r>
              <a:rPr lang="en-US" sz="1800" dirty="0">
                <a:cs typeface="Arial" panose="020B0604020202020204" pitchFamily="34" charset="0"/>
              </a:rPr>
              <a:t> apt install tree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09A4281-ADB7-EE5A-C960-6A3418637C6B}"/>
              </a:ext>
            </a:extLst>
          </p:cNvPr>
          <p:cNvSpPr txBox="1">
            <a:spLocks/>
          </p:cNvSpPr>
          <p:nvPr/>
        </p:nvSpPr>
        <p:spPr>
          <a:xfrm>
            <a:off x="7969783" y="3744745"/>
            <a:ext cx="4222217" cy="107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man -&gt; displays the manual of any command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</a:t>
            </a:r>
            <a:r>
              <a:rPr lang="en-US" sz="1800" dirty="0" err="1">
                <a:cs typeface="Arial" panose="020B0604020202020204" pitchFamily="34" charset="0"/>
              </a:rPr>
              <a:t>Eg</a:t>
            </a:r>
            <a:r>
              <a:rPr lang="en-US" sz="1800" dirty="0">
                <a:cs typeface="Arial" panose="020B0604020202020204" pitchFamily="34" charset="0"/>
              </a:rPr>
              <a:t>: man cat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E168B797-1933-F8F3-B1D3-594ADFDE9778}"/>
              </a:ext>
            </a:extLst>
          </p:cNvPr>
          <p:cNvSpPr txBox="1">
            <a:spLocks/>
          </p:cNvSpPr>
          <p:nvPr/>
        </p:nvSpPr>
        <p:spPr>
          <a:xfrm>
            <a:off x="5229744" y="892218"/>
            <a:ext cx="4222217" cy="777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>
                <a:cs typeface="Arial" panose="020B0604020202020204" pitchFamily="34" charset="0"/>
              </a:rPr>
              <a:t>Piping output of ls into </a:t>
            </a:r>
            <a:r>
              <a:rPr lang="en-US" sz="1800" dirty="0" err="1">
                <a:cs typeface="Arial" panose="020B0604020202020204" pitchFamily="34" charset="0"/>
              </a:rPr>
              <a:t>wc</a:t>
            </a:r>
            <a:endParaRPr lang="en-US" sz="1800" dirty="0"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cs typeface="Arial" panose="020B0604020202020204" pitchFamily="34" charset="0"/>
              </a:rPr>
              <a:t>     ls ~ | </a:t>
            </a:r>
            <a:r>
              <a:rPr lang="en-US" sz="1800" dirty="0" err="1">
                <a:cs typeface="Arial" panose="020B0604020202020204" pitchFamily="34" charset="0"/>
              </a:rPr>
              <a:t>wc</a:t>
            </a:r>
            <a:r>
              <a:rPr lang="en-US" sz="1800" dirty="0">
                <a:cs typeface="Arial" panose="020B0604020202020204" pitchFamily="34" charset="0"/>
              </a:rPr>
              <a:t> -l </a:t>
            </a:r>
          </a:p>
        </p:txBody>
      </p:sp>
    </p:spTree>
    <p:extLst>
      <p:ext uri="{BB962C8B-B14F-4D97-AF65-F5344CB8AC3E}">
        <p14:creationId xmlns:p14="http://schemas.microsoft.com/office/powerpoint/2010/main" val="204258682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215</TotalTime>
  <Words>1122</Words>
  <Application>Microsoft Office PowerPoint</Application>
  <PresentationFormat>Widescreen</PresentationFormat>
  <Paragraphs>157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Bell MT</vt:lpstr>
      <vt:lpstr>Biome Light</vt:lpstr>
      <vt:lpstr>Calibri</vt:lpstr>
      <vt:lpstr>Calibri Light</vt:lpstr>
      <vt:lpstr>Times New Roman</vt:lpstr>
      <vt:lpstr>Wingdings</vt:lpstr>
      <vt:lpstr>Office Theme</vt:lpstr>
      <vt:lpstr>Getting Started with Linux</vt:lpstr>
      <vt:lpstr>Agenda</vt:lpstr>
      <vt:lpstr>What is Linux?</vt:lpstr>
      <vt:lpstr>PowerPoint Presentation</vt:lpstr>
      <vt:lpstr>PowerPoint Presentation</vt:lpstr>
      <vt:lpstr>Getting Started With LINUX</vt:lpstr>
      <vt:lpstr>Getting Started With LINUX</vt:lpstr>
      <vt:lpstr>Getting Started With LINUX</vt:lpstr>
      <vt:lpstr>Getting Started With LINUX</vt:lpstr>
      <vt:lpstr>Getting Started With LINUX</vt:lpstr>
      <vt:lpstr>Getting Started With LINUX</vt:lpstr>
      <vt:lpstr>Getting Started With LINUX</vt:lpstr>
      <vt:lpstr>Getting Started With LINUX</vt:lpstr>
      <vt:lpstr>Links to Get Started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 Sairam</dc:creator>
  <cp:lastModifiedBy>G Sairam</cp:lastModifiedBy>
  <cp:revision>6</cp:revision>
  <dcterms:created xsi:type="dcterms:W3CDTF">2024-09-17T06:50:30Z</dcterms:created>
  <dcterms:modified xsi:type="dcterms:W3CDTF">2024-09-17T10:58:23Z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